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4"/>
  </p:notesMasterIdLst>
  <p:handoutMasterIdLst>
    <p:handoutMasterId r:id="rId5"/>
  </p:handoutMasterIdLst>
  <p:sldIdLst>
    <p:sldId id="559" r:id="rId2"/>
    <p:sldId id="560" r:id="rId3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CBFF"/>
    <a:srgbClr val="2CF452"/>
    <a:srgbClr val="FF0066"/>
    <a:srgbClr val="EA8806"/>
    <a:srgbClr val="949494"/>
    <a:srgbClr val="E4E4E4"/>
    <a:srgbClr val="828282"/>
    <a:srgbClr val="CDCDCD"/>
    <a:srgbClr val="D5D5D5"/>
    <a:srgbClr val="D7D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451" autoAdjust="0"/>
  </p:normalViewPr>
  <p:slideViewPr>
    <p:cSldViewPr>
      <p:cViewPr varScale="1">
        <p:scale>
          <a:sx n="59" d="100"/>
          <a:sy n="59" d="100"/>
        </p:scale>
        <p:origin x="820" y="60"/>
      </p:cViewPr>
      <p:guideLst>
        <p:guide orient="horz" pos="2160"/>
        <p:guide pos="158"/>
      </p:guideLst>
    </p:cSldViewPr>
  </p:slideViewPr>
  <p:outlineViewPr>
    <p:cViewPr>
      <p:scale>
        <a:sx n="33" d="100"/>
        <a:sy n="33" d="100"/>
      </p:scale>
      <p:origin x="0" y="-1672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2532" y="-108"/>
      </p:cViewPr>
      <p:guideLst>
        <p:guide orient="horz" pos="3134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8A4EB-CF1C-49DC-839D-7248888F919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5C92EC2-9660-4041-A350-E8401A2A4207}">
      <dgm:prSet phldrT="[Text]" custT="1"/>
      <dgm:spPr>
        <a:solidFill>
          <a:srgbClr val="235961"/>
        </a:solidFill>
      </dgm:spPr>
      <dgm:t>
        <a:bodyPr lIns="108000" anchor="ctr" anchorCtr="0"/>
        <a:lstStyle/>
        <a:p>
          <a:pPr algn="l"/>
          <a:r>
            <a:rPr lang="nb-NO" sz="1200" b="1" dirty="0" smtClean="0">
              <a:solidFill>
                <a:schemeClr val="bg1"/>
              </a:solidFill>
            </a:rPr>
            <a:t>Valg av Site og intern godkjenning </a:t>
          </a:r>
          <a:endParaRPr lang="en-US" sz="1200" b="1" dirty="0">
            <a:solidFill>
              <a:schemeClr val="bg1"/>
            </a:solidFill>
          </a:endParaRPr>
        </a:p>
      </dgm:t>
    </dgm:pt>
    <dgm:pt modelId="{035B296A-9009-47A5-AA95-75F3F3386D6C}" type="parTrans" cxnId="{FD207792-7CA9-4829-9B38-062A6CEA0D35}">
      <dgm:prSet/>
      <dgm:spPr/>
      <dgm:t>
        <a:bodyPr/>
        <a:lstStyle/>
        <a:p>
          <a:endParaRPr lang="en-US"/>
        </a:p>
      </dgm:t>
    </dgm:pt>
    <dgm:pt modelId="{A5AFDCDD-5E1C-4451-A4AB-3E9DA7E0C061}" type="sibTrans" cxnId="{FD207792-7CA9-4829-9B38-062A6CEA0D35}">
      <dgm:prSet/>
      <dgm:spPr/>
      <dgm:t>
        <a:bodyPr/>
        <a:lstStyle/>
        <a:p>
          <a:endParaRPr lang="en-US"/>
        </a:p>
      </dgm:t>
    </dgm:pt>
    <dgm:pt modelId="{297B1D96-2564-4799-9653-C29E9BEAB9F3}">
      <dgm:prSet phldrT="[Text]" custT="1"/>
      <dgm:spPr>
        <a:solidFill>
          <a:srgbClr val="235961"/>
        </a:solidFill>
      </dgm:spPr>
      <dgm:t>
        <a:bodyPr lIns="108000"/>
        <a:lstStyle/>
        <a:p>
          <a:pPr algn="l"/>
          <a:r>
            <a:rPr lang="nb-NO" sz="1200" b="1" dirty="0" smtClean="0">
              <a:solidFill>
                <a:schemeClr val="bg1"/>
              </a:solidFill>
            </a:rPr>
            <a:t>Søke ekstern  godkjenning</a:t>
          </a:r>
          <a:endParaRPr lang="en-US" sz="1200" b="1" dirty="0">
            <a:solidFill>
              <a:schemeClr val="bg1"/>
            </a:solidFill>
          </a:endParaRPr>
        </a:p>
      </dgm:t>
    </dgm:pt>
    <dgm:pt modelId="{14BEF1D6-BAAC-4C73-BE73-F34863EEFA55}" type="parTrans" cxnId="{D680C41D-F784-4770-8360-6E086A020ABC}">
      <dgm:prSet/>
      <dgm:spPr/>
      <dgm:t>
        <a:bodyPr/>
        <a:lstStyle/>
        <a:p>
          <a:endParaRPr lang="en-US"/>
        </a:p>
      </dgm:t>
    </dgm:pt>
    <dgm:pt modelId="{DCBA7AED-4CB4-4625-842E-F5BFD6C75272}" type="sibTrans" cxnId="{D680C41D-F784-4770-8360-6E086A020ABC}">
      <dgm:prSet/>
      <dgm:spPr/>
      <dgm:t>
        <a:bodyPr/>
        <a:lstStyle/>
        <a:p>
          <a:endParaRPr lang="en-US"/>
        </a:p>
      </dgm:t>
    </dgm:pt>
    <dgm:pt modelId="{8BCAA977-08DE-43B1-8ACD-E58E6C54CEDD}">
      <dgm:prSet phldrT="[Text]" custT="1"/>
      <dgm:spPr>
        <a:solidFill>
          <a:srgbClr val="235961"/>
        </a:solidFill>
      </dgm:spPr>
      <dgm:t>
        <a:bodyPr lIns="324000"/>
        <a:lstStyle/>
        <a:p>
          <a:pPr algn="l"/>
          <a:r>
            <a:rPr lang="nb-NO" sz="1200" b="1" dirty="0" smtClean="0">
              <a:solidFill>
                <a:schemeClr val="bg1"/>
              </a:solidFill>
            </a:rPr>
            <a:t>Forhandling; budsjett og kontrakt</a:t>
          </a:r>
          <a:endParaRPr lang="en-US" sz="1200" b="1" dirty="0">
            <a:solidFill>
              <a:schemeClr val="bg1"/>
            </a:solidFill>
          </a:endParaRPr>
        </a:p>
      </dgm:t>
    </dgm:pt>
    <dgm:pt modelId="{C96138C7-AAB5-4C59-BC8E-A313F02F6229}" type="parTrans" cxnId="{D5E4552C-F9D3-4225-82F2-17B0AEF40F0A}">
      <dgm:prSet/>
      <dgm:spPr/>
      <dgm:t>
        <a:bodyPr/>
        <a:lstStyle/>
        <a:p>
          <a:endParaRPr lang="en-US"/>
        </a:p>
      </dgm:t>
    </dgm:pt>
    <dgm:pt modelId="{32FAE937-E41B-487E-8DF4-3132A476DCE5}" type="sibTrans" cxnId="{D5E4552C-F9D3-4225-82F2-17B0AEF40F0A}">
      <dgm:prSet/>
      <dgm:spPr/>
      <dgm:t>
        <a:bodyPr/>
        <a:lstStyle/>
        <a:p>
          <a:endParaRPr lang="en-US"/>
        </a:p>
      </dgm:t>
    </dgm:pt>
    <dgm:pt modelId="{F86B59CB-9ABC-43F1-A706-688040AADA18}" type="pres">
      <dgm:prSet presAssocID="{CEC8A4EB-CF1C-49DC-839D-7248888F9199}" presName="Name0" presStyleCnt="0">
        <dgm:presLayoutVars>
          <dgm:dir/>
          <dgm:animLvl val="lvl"/>
          <dgm:resizeHandles val="exact"/>
        </dgm:presLayoutVars>
      </dgm:prSet>
      <dgm:spPr/>
    </dgm:pt>
    <dgm:pt modelId="{0BD8BCBB-EAD4-4143-9D19-55781F22E762}" type="pres">
      <dgm:prSet presAssocID="{E5C92EC2-9660-4041-A350-E8401A2A4207}" presName="parTxOnly" presStyleLbl="node1" presStyleIdx="0" presStyleCnt="3" custScaleX="468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059EC4-CEB9-43BE-BFD1-30D45EE70177}" type="pres">
      <dgm:prSet presAssocID="{A5AFDCDD-5E1C-4451-A4AB-3E9DA7E0C061}" presName="parTxOnlySpace" presStyleCnt="0"/>
      <dgm:spPr/>
    </dgm:pt>
    <dgm:pt modelId="{FFA88502-6936-4B7E-AABC-2D0C223987FC}" type="pres">
      <dgm:prSet presAssocID="{297B1D96-2564-4799-9653-C29E9BEAB9F3}" presName="parTxOnly" presStyleLbl="node1" presStyleIdx="1" presStyleCnt="3" custScaleX="347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4D3BB-E15A-4A2B-9F18-7BD69EB5ACE2}" type="pres">
      <dgm:prSet presAssocID="{DCBA7AED-4CB4-4625-842E-F5BFD6C75272}" presName="parTxOnlySpace" presStyleCnt="0"/>
      <dgm:spPr/>
    </dgm:pt>
    <dgm:pt modelId="{5EC0F2AE-BD99-4EB2-9D69-FCE424CF245D}" type="pres">
      <dgm:prSet presAssocID="{8BCAA977-08DE-43B1-8ACD-E58E6C54CED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8445AD-1EA9-4B41-8A77-664514485812}" type="presOf" srcId="{8BCAA977-08DE-43B1-8ACD-E58E6C54CEDD}" destId="{5EC0F2AE-BD99-4EB2-9D69-FCE424CF245D}" srcOrd="0" destOrd="0" presId="urn:microsoft.com/office/officeart/2005/8/layout/chevron1"/>
    <dgm:cxn modelId="{D680C41D-F784-4770-8360-6E086A020ABC}" srcId="{CEC8A4EB-CF1C-49DC-839D-7248888F9199}" destId="{297B1D96-2564-4799-9653-C29E9BEAB9F3}" srcOrd="1" destOrd="0" parTransId="{14BEF1D6-BAAC-4C73-BE73-F34863EEFA55}" sibTransId="{DCBA7AED-4CB4-4625-842E-F5BFD6C75272}"/>
    <dgm:cxn modelId="{D5E4552C-F9D3-4225-82F2-17B0AEF40F0A}" srcId="{CEC8A4EB-CF1C-49DC-839D-7248888F9199}" destId="{8BCAA977-08DE-43B1-8ACD-E58E6C54CEDD}" srcOrd="2" destOrd="0" parTransId="{C96138C7-AAB5-4C59-BC8E-A313F02F6229}" sibTransId="{32FAE937-E41B-487E-8DF4-3132A476DCE5}"/>
    <dgm:cxn modelId="{36A92C3B-0086-4782-BF92-128A1C147FA8}" type="presOf" srcId="{E5C92EC2-9660-4041-A350-E8401A2A4207}" destId="{0BD8BCBB-EAD4-4143-9D19-55781F22E762}" srcOrd="0" destOrd="0" presId="urn:microsoft.com/office/officeart/2005/8/layout/chevron1"/>
    <dgm:cxn modelId="{FD207792-7CA9-4829-9B38-062A6CEA0D35}" srcId="{CEC8A4EB-CF1C-49DC-839D-7248888F9199}" destId="{E5C92EC2-9660-4041-A350-E8401A2A4207}" srcOrd="0" destOrd="0" parTransId="{035B296A-9009-47A5-AA95-75F3F3386D6C}" sibTransId="{A5AFDCDD-5E1C-4451-A4AB-3E9DA7E0C061}"/>
    <dgm:cxn modelId="{444FD3AF-0A9E-49BB-A2E3-97ED2D410D3F}" type="presOf" srcId="{297B1D96-2564-4799-9653-C29E9BEAB9F3}" destId="{FFA88502-6936-4B7E-AABC-2D0C223987FC}" srcOrd="0" destOrd="0" presId="urn:microsoft.com/office/officeart/2005/8/layout/chevron1"/>
    <dgm:cxn modelId="{BC7A37F3-08E7-48A0-8F51-72B73957F13E}" type="presOf" srcId="{CEC8A4EB-CF1C-49DC-839D-7248888F9199}" destId="{F86B59CB-9ABC-43F1-A706-688040AADA18}" srcOrd="0" destOrd="0" presId="urn:microsoft.com/office/officeart/2005/8/layout/chevron1"/>
    <dgm:cxn modelId="{7940B8C9-1F66-4EF0-AD0A-DD27482D864B}" type="presParOf" srcId="{F86B59CB-9ABC-43F1-A706-688040AADA18}" destId="{0BD8BCBB-EAD4-4143-9D19-55781F22E762}" srcOrd="0" destOrd="0" presId="urn:microsoft.com/office/officeart/2005/8/layout/chevron1"/>
    <dgm:cxn modelId="{FC7C4DEF-C2F5-4076-AB96-F5364EC265EF}" type="presParOf" srcId="{F86B59CB-9ABC-43F1-A706-688040AADA18}" destId="{20059EC4-CEB9-43BE-BFD1-30D45EE70177}" srcOrd="1" destOrd="0" presId="urn:microsoft.com/office/officeart/2005/8/layout/chevron1"/>
    <dgm:cxn modelId="{A843BF6D-6718-4A00-82F3-1D43DEEEC8B3}" type="presParOf" srcId="{F86B59CB-9ABC-43F1-A706-688040AADA18}" destId="{FFA88502-6936-4B7E-AABC-2D0C223987FC}" srcOrd="2" destOrd="0" presId="urn:microsoft.com/office/officeart/2005/8/layout/chevron1"/>
    <dgm:cxn modelId="{0869927E-0DF9-4977-9CDE-90FDBCC10B80}" type="presParOf" srcId="{F86B59CB-9ABC-43F1-A706-688040AADA18}" destId="{0E04D3BB-E15A-4A2B-9F18-7BD69EB5ACE2}" srcOrd="3" destOrd="0" presId="urn:microsoft.com/office/officeart/2005/8/layout/chevron1"/>
    <dgm:cxn modelId="{D771F1A7-4A0A-4B53-928C-9B5CC254B8F7}" type="presParOf" srcId="{F86B59CB-9ABC-43F1-A706-688040AADA18}" destId="{5EC0F2AE-BD99-4EB2-9D69-FCE424CF245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EA0C6D-1E37-45DE-AA3C-82FC63BF05E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5E7238-B790-42D8-958A-3EC7DBAAAC30}">
      <dgm:prSet phldrT="[Text]" custT="1"/>
      <dgm:spPr>
        <a:solidFill>
          <a:srgbClr val="235961"/>
        </a:solidFill>
      </dgm:spPr>
      <dgm:t>
        <a:bodyPr/>
        <a:lstStyle/>
        <a:p>
          <a:r>
            <a:rPr lang="nb-NO" sz="1200" b="1" dirty="0" smtClean="0"/>
            <a:t>Gjennomføring</a:t>
          </a:r>
          <a:endParaRPr lang="en-US" sz="1200" b="1" dirty="0"/>
        </a:p>
      </dgm:t>
    </dgm:pt>
    <dgm:pt modelId="{581E8CBD-878F-426A-BACF-163F723E55C3}" type="parTrans" cxnId="{CAC432CC-0DB0-4ACF-8883-263D7401208D}">
      <dgm:prSet/>
      <dgm:spPr/>
      <dgm:t>
        <a:bodyPr/>
        <a:lstStyle/>
        <a:p>
          <a:endParaRPr lang="en-US"/>
        </a:p>
      </dgm:t>
    </dgm:pt>
    <dgm:pt modelId="{ED90D8F5-834D-4EEE-8E34-A2D077484598}" type="sibTrans" cxnId="{CAC432CC-0DB0-4ACF-8883-263D7401208D}">
      <dgm:prSet/>
      <dgm:spPr/>
      <dgm:t>
        <a:bodyPr/>
        <a:lstStyle/>
        <a:p>
          <a:endParaRPr lang="en-US"/>
        </a:p>
      </dgm:t>
    </dgm:pt>
    <dgm:pt modelId="{A2DDA4CC-BEAB-45D2-8F6E-D3928792A1EF}">
      <dgm:prSet phldrT="[Text]" custT="1"/>
      <dgm:spPr>
        <a:solidFill>
          <a:srgbClr val="235961"/>
        </a:solidFill>
      </dgm:spPr>
      <dgm:t>
        <a:bodyPr/>
        <a:lstStyle/>
        <a:p>
          <a:r>
            <a:rPr lang="nb-NO" sz="1200" b="1" dirty="0" smtClean="0"/>
            <a:t>Avslutning</a:t>
          </a:r>
          <a:endParaRPr lang="en-US" sz="1200" b="1" dirty="0"/>
        </a:p>
      </dgm:t>
    </dgm:pt>
    <dgm:pt modelId="{FA0941C0-7F25-4F5E-9D81-326CC5C9295F}" type="parTrans" cxnId="{A2C64438-211A-41DD-9886-934334796B14}">
      <dgm:prSet/>
      <dgm:spPr/>
      <dgm:t>
        <a:bodyPr/>
        <a:lstStyle/>
        <a:p>
          <a:endParaRPr lang="en-US"/>
        </a:p>
      </dgm:t>
    </dgm:pt>
    <dgm:pt modelId="{66355264-A7BF-4998-91B0-A1EC1C64DAE8}" type="sibTrans" cxnId="{A2C64438-211A-41DD-9886-934334796B14}">
      <dgm:prSet/>
      <dgm:spPr/>
      <dgm:t>
        <a:bodyPr/>
        <a:lstStyle/>
        <a:p>
          <a:endParaRPr lang="en-US"/>
        </a:p>
      </dgm:t>
    </dgm:pt>
    <dgm:pt modelId="{4F80AF2B-E40D-49A4-8601-2949A60CB000}" type="pres">
      <dgm:prSet presAssocID="{97EA0C6D-1E37-45DE-AA3C-82FC63BF05E9}" presName="Name0" presStyleCnt="0">
        <dgm:presLayoutVars>
          <dgm:dir/>
          <dgm:animLvl val="lvl"/>
          <dgm:resizeHandles val="exact"/>
        </dgm:presLayoutVars>
      </dgm:prSet>
      <dgm:spPr/>
    </dgm:pt>
    <dgm:pt modelId="{9EEF4F6A-E2DC-4527-851A-66DB4A01545C}" type="pres">
      <dgm:prSet presAssocID="{645E7238-B790-42D8-958A-3EC7DBAAAC30}" presName="parTxOnly" presStyleLbl="node1" presStyleIdx="0" presStyleCnt="2" custScaleX="226954" custLinFactY="-55969" custLinFactNeighborX="-369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D70F98-3008-4C51-BCCC-4107929D874D}" type="pres">
      <dgm:prSet presAssocID="{ED90D8F5-834D-4EEE-8E34-A2D077484598}" presName="parTxOnlySpace" presStyleCnt="0"/>
      <dgm:spPr/>
    </dgm:pt>
    <dgm:pt modelId="{4F29C962-F49C-4881-AE4C-A5A54FA84E8F}" type="pres">
      <dgm:prSet presAssocID="{A2DDA4CC-BEAB-45D2-8F6E-D3928792A1EF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F0924344-ED42-457A-8FBB-2A72B6274911}" type="presOf" srcId="{645E7238-B790-42D8-958A-3EC7DBAAAC30}" destId="{9EEF4F6A-E2DC-4527-851A-66DB4A01545C}" srcOrd="0" destOrd="0" presId="urn:microsoft.com/office/officeart/2005/8/layout/chevron1"/>
    <dgm:cxn modelId="{4F773391-D7C9-4B00-A4DA-658F897378FF}" type="presOf" srcId="{A2DDA4CC-BEAB-45D2-8F6E-D3928792A1EF}" destId="{4F29C962-F49C-4881-AE4C-A5A54FA84E8F}" srcOrd="0" destOrd="0" presId="urn:microsoft.com/office/officeart/2005/8/layout/chevron1"/>
    <dgm:cxn modelId="{A2C64438-211A-41DD-9886-934334796B14}" srcId="{97EA0C6D-1E37-45DE-AA3C-82FC63BF05E9}" destId="{A2DDA4CC-BEAB-45D2-8F6E-D3928792A1EF}" srcOrd="1" destOrd="0" parTransId="{FA0941C0-7F25-4F5E-9D81-326CC5C9295F}" sibTransId="{66355264-A7BF-4998-91B0-A1EC1C64DAE8}"/>
    <dgm:cxn modelId="{C092FD30-1DD6-4022-BA05-7CCC7F6A67AD}" type="presOf" srcId="{97EA0C6D-1E37-45DE-AA3C-82FC63BF05E9}" destId="{4F80AF2B-E40D-49A4-8601-2949A60CB000}" srcOrd="0" destOrd="0" presId="urn:microsoft.com/office/officeart/2005/8/layout/chevron1"/>
    <dgm:cxn modelId="{CAC432CC-0DB0-4ACF-8883-263D7401208D}" srcId="{97EA0C6D-1E37-45DE-AA3C-82FC63BF05E9}" destId="{645E7238-B790-42D8-958A-3EC7DBAAAC30}" srcOrd="0" destOrd="0" parTransId="{581E8CBD-878F-426A-BACF-163F723E55C3}" sibTransId="{ED90D8F5-834D-4EEE-8E34-A2D077484598}"/>
    <dgm:cxn modelId="{F66240E2-5ED9-4B2F-80B7-E12277521EC7}" type="presParOf" srcId="{4F80AF2B-E40D-49A4-8601-2949A60CB000}" destId="{9EEF4F6A-E2DC-4527-851A-66DB4A01545C}" srcOrd="0" destOrd="0" presId="urn:microsoft.com/office/officeart/2005/8/layout/chevron1"/>
    <dgm:cxn modelId="{0B7D0CB4-6249-437A-A3C3-7CD031B5F812}" type="presParOf" srcId="{4F80AF2B-E40D-49A4-8601-2949A60CB000}" destId="{09D70F98-3008-4C51-BCCC-4107929D874D}" srcOrd="1" destOrd="0" presId="urn:microsoft.com/office/officeart/2005/8/layout/chevron1"/>
    <dgm:cxn modelId="{4305940F-C40F-432C-AAF5-F115CCEDEE13}" type="presParOf" srcId="{4F80AF2B-E40D-49A4-8601-2949A60CB000}" destId="{4F29C962-F49C-4881-AE4C-A5A54FA84E8F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8BCBB-EAD4-4143-9D19-55781F22E762}">
      <dsp:nvSpPr>
        <dsp:cNvPr id="0" name=""/>
        <dsp:cNvSpPr/>
      </dsp:nvSpPr>
      <dsp:spPr>
        <a:xfrm>
          <a:off x="4475" y="0"/>
          <a:ext cx="2647683" cy="407686"/>
        </a:xfrm>
        <a:prstGeom prst="chevron">
          <a:avLst/>
        </a:prstGeom>
        <a:solidFill>
          <a:srgbClr val="2359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6002" rIns="16002" bIns="16002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 smtClean="0">
              <a:solidFill>
                <a:schemeClr val="bg1"/>
              </a:solidFill>
            </a:rPr>
            <a:t>Valg av Site og intern godkjenning 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08318" y="0"/>
        <a:ext cx="2239997" cy="407686"/>
      </dsp:txXfrm>
    </dsp:sp>
    <dsp:sp modelId="{FFA88502-6936-4B7E-AABC-2D0C223987FC}">
      <dsp:nvSpPr>
        <dsp:cNvPr id="0" name=""/>
        <dsp:cNvSpPr/>
      </dsp:nvSpPr>
      <dsp:spPr>
        <a:xfrm>
          <a:off x="2086910" y="0"/>
          <a:ext cx="1965371" cy="407686"/>
        </a:xfrm>
        <a:prstGeom prst="chevron">
          <a:avLst/>
        </a:prstGeom>
        <a:solidFill>
          <a:srgbClr val="2359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16002" rIns="16002" bIns="16002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 smtClean="0">
              <a:solidFill>
                <a:schemeClr val="bg1"/>
              </a:solidFill>
            </a:rPr>
            <a:t>Søke ekstern  godkjenning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2290753" y="0"/>
        <a:ext cx="1557685" cy="407686"/>
      </dsp:txXfrm>
    </dsp:sp>
    <dsp:sp modelId="{5EC0F2AE-BD99-4EB2-9D69-FCE424CF245D}">
      <dsp:nvSpPr>
        <dsp:cNvPr id="0" name=""/>
        <dsp:cNvSpPr/>
      </dsp:nvSpPr>
      <dsp:spPr>
        <a:xfrm>
          <a:off x="3487032" y="0"/>
          <a:ext cx="5652492" cy="407686"/>
        </a:xfrm>
        <a:prstGeom prst="chevron">
          <a:avLst/>
        </a:prstGeom>
        <a:solidFill>
          <a:srgbClr val="2359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4000" tIns="16002" rIns="16002" bIns="16002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 smtClean="0">
              <a:solidFill>
                <a:schemeClr val="bg1"/>
              </a:solidFill>
            </a:rPr>
            <a:t>Forhandling; budsjett og kontrakt</a:t>
          </a:r>
          <a:endParaRPr lang="en-US" sz="1200" b="1" kern="1200" dirty="0">
            <a:solidFill>
              <a:schemeClr val="bg1"/>
            </a:solidFill>
          </a:endParaRPr>
        </a:p>
      </dsp:txBody>
      <dsp:txXfrm>
        <a:off x="3690875" y="0"/>
        <a:ext cx="5244806" cy="4076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F4F6A-E2DC-4527-851A-66DB4A01545C}">
      <dsp:nvSpPr>
        <dsp:cNvPr id="0" name=""/>
        <dsp:cNvSpPr/>
      </dsp:nvSpPr>
      <dsp:spPr>
        <a:xfrm>
          <a:off x="0" y="0"/>
          <a:ext cx="6494731" cy="309811"/>
        </a:xfrm>
        <a:prstGeom prst="chevron">
          <a:avLst/>
        </a:prstGeom>
        <a:solidFill>
          <a:srgbClr val="2359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 smtClean="0"/>
            <a:t>Gjennomføring</a:t>
          </a:r>
          <a:endParaRPr lang="en-US" sz="1200" b="1" kern="1200" dirty="0"/>
        </a:p>
      </dsp:txBody>
      <dsp:txXfrm>
        <a:off x="154906" y="0"/>
        <a:ext cx="6184920" cy="309811"/>
      </dsp:txXfrm>
    </dsp:sp>
    <dsp:sp modelId="{4F29C962-F49C-4881-AE4C-A5A54FA84E8F}">
      <dsp:nvSpPr>
        <dsp:cNvPr id="0" name=""/>
        <dsp:cNvSpPr/>
      </dsp:nvSpPr>
      <dsp:spPr>
        <a:xfrm>
          <a:off x="6209618" y="0"/>
          <a:ext cx="2861695" cy="309811"/>
        </a:xfrm>
        <a:prstGeom prst="chevron">
          <a:avLst/>
        </a:prstGeom>
        <a:solidFill>
          <a:srgbClr val="2359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200" b="1" kern="1200" dirty="0" smtClean="0"/>
            <a:t>Avslutning</a:t>
          </a:r>
          <a:endParaRPr lang="en-US" sz="1200" b="1" kern="1200" dirty="0"/>
        </a:p>
      </dsp:txBody>
      <dsp:txXfrm>
        <a:off x="6364524" y="0"/>
        <a:ext cx="2551884" cy="3098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2" y="2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/>
          <a:lstStyle>
            <a:lvl1pPr algn="r">
              <a:defRPr sz="1100"/>
            </a:lvl1pPr>
          </a:lstStyle>
          <a:p>
            <a:fld id="{3EFB63DD-445F-4635-AC1A-CA0C464176A3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45171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2" y="9445171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 anchor="b"/>
          <a:lstStyle>
            <a:lvl1pPr algn="r">
              <a:defRPr sz="1100"/>
            </a:lvl1pPr>
          </a:lstStyle>
          <a:p>
            <a:fld id="{4F52CD8C-FBD2-45E4-8FCB-7A4BC70595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81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/>
          <a:lstStyle>
            <a:lvl1pPr algn="r">
              <a:defRPr sz="1100"/>
            </a:lvl1pPr>
          </a:lstStyle>
          <a:p>
            <a:fld id="{AEF9CE88-980E-4022-926F-EBDA4216D9B4}" type="datetimeFigureOut">
              <a:rPr lang="en-US" smtClean="0"/>
              <a:pPr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6" tIns="45854" rIns="91706" bIns="4585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1706" tIns="45854" rIns="91706" bIns="4585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5171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8" cy="497205"/>
          </a:xfrm>
          <a:prstGeom prst="rect">
            <a:avLst/>
          </a:prstGeom>
        </p:spPr>
        <p:txBody>
          <a:bodyPr vert="horz" lIns="91706" tIns="45854" rIns="91706" bIns="45854" rtlCol="0" anchor="b"/>
          <a:lstStyle>
            <a:lvl1pPr algn="r">
              <a:defRPr sz="1100"/>
            </a:lvl1pPr>
          </a:lstStyle>
          <a:p>
            <a:fld id="{9E8ADCAF-A3F5-46FD-A848-8C117CDD4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5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ADCAF-A3F5-46FD-A848-8C117CDD40B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7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80400" y="64139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8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9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4931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28994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584421" y="64358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75619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75438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690" y="64120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553200" y="6483572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8955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503435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bg1">
                <a:lumMod val="65000"/>
              </a:schemeClr>
            </a:gs>
            <a:gs pos="100000">
              <a:srgbClr val="82828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alpha val="38000"/>
                </a:schemeClr>
              </a:gs>
              <a:gs pos="43000">
                <a:schemeClr val="tx1">
                  <a:lumMod val="50000"/>
                  <a:lumOff val="5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F5289D8-8EC1-4AE7-8755-0D9247625FDA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387471"/>
            <a:ext cx="9144000" cy="1643074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39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00_inven2_logo_(Colour_ReleaseCandidate)_v0.9.3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57752" y="1744661"/>
            <a:ext cx="3571900" cy="643069"/>
          </a:xfrm>
          <a:prstGeom prst="rect">
            <a:avLst/>
          </a:prstGeom>
          <a:effectLst/>
        </p:spPr>
      </p:pic>
      <p:pic>
        <p:nvPicPr>
          <p:cNvPr id="12" name="Picture 11" descr="TurqStarLong_expanded.png"/>
          <p:cNvPicPr>
            <a:picLocks noChangeAspect="1"/>
          </p:cNvPicPr>
          <p:nvPr userDrawn="1"/>
        </p:nvPicPr>
        <p:blipFill>
          <a:blip r:embed="rId3" cstate="print"/>
          <a:srcRect r="73806"/>
          <a:stretch>
            <a:fillRect/>
          </a:stretch>
        </p:blipFill>
        <p:spPr>
          <a:xfrm>
            <a:off x="-1" y="601653"/>
            <a:ext cx="4714877" cy="3003004"/>
          </a:xfrm>
          <a:prstGeom prst="rect">
            <a:avLst/>
          </a:prstGeom>
        </p:spPr>
      </p:pic>
      <p:pic>
        <p:nvPicPr>
          <p:cNvPr id="13" name="Picture 12" descr="TurqStarLong_expanded.png"/>
          <p:cNvPicPr>
            <a:picLocks noChangeAspect="1"/>
          </p:cNvPicPr>
          <p:nvPr userDrawn="1"/>
        </p:nvPicPr>
        <p:blipFill>
          <a:blip r:embed="rId3" cstate="print"/>
          <a:srcRect l="47625" r="49200"/>
          <a:stretch>
            <a:fillRect/>
          </a:stretch>
        </p:blipFill>
        <p:spPr>
          <a:xfrm>
            <a:off x="8572528" y="601653"/>
            <a:ext cx="571472" cy="3003004"/>
          </a:xfrm>
          <a:prstGeom prst="rect">
            <a:avLst/>
          </a:prstGeom>
        </p:spPr>
      </p:pic>
      <p:pic>
        <p:nvPicPr>
          <p:cNvPr id="16" name="Picture 15" descr="OUS_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464711" y="5981257"/>
            <a:ext cx="2160000" cy="448139"/>
          </a:xfrm>
          <a:prstGeom prst="rect">
            <a:avLst/>
          </a:prstGeom>
        </p:spPr>
      </p:pic>
      <p:pic>
        <p:nvPicPr>
          <p:cNvPr id="17" name="Picture 16" descr="UiO_A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472" y="6160351"/>
            <a:ext cx="2160000" cy="141120"/>
          </a:xfrm>
          <a:prstGeom prst="rect">
            <a:avLst/>
          </a:prstGeom>
        </p:spPr>
      </p:pic>
      <p:pic>
        <p:nvPicPr>
          <p:cNvPr id="18" name="Picture 17" descr="helse-sor-ost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341090" y="6000768"/>
            <a:ext cx="2160000" cy="44208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0034" y="4143380"/>
            <a:ext cx="4600580" cy="974737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500034" y="5219728"/>
            <a:ext cx="4600580" cy="852478"/>
          </a:xfrm>
        </p:spPr>
        <p:txBody>
          <a:bodyPr/>
          <a:lstStyle>
            <a:lvl1pPr marL="0" indent="0" algn="l">
              <a:buNone/>
              <a:defRPr lang="en-US" sz="1200" dirty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00562" y="6357958"/>
            <a:ext cx="714380" cy="357166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200" b="0" i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w-logos">
    <p:bg>
      <p:bgPr>
        <a:gradFill flip="none" rotWithShape="1">
          <a:gsLst>
            <a:gs pos="0">
              <a:schemeClr val="bg1">
                <a:lumMod val="65000"/>
              </a:schemeClr>
            </a:gs>
            <a:gs pos="100000">
              <a:srgbClr val="82828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alpha val="38000"/>
                </a:schemeClr>
              </a:gs>
              <a:gs pos="43000">
                <a:schemeClr val="tx1">
                  <a:lumMod val="50000"/>
                  <a:lumOff val="5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F5289D8-8EC1-4AE7-8755-0D9247625FDA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387471"/>
            <a:ext cx="9144000" cy="1643074"/>
          </a:xfrm>
          <a:prstGeom prst="rect">
            <a:avLst/>
          </a:prstGeom>
          <a:gradFill>
            <a:gsLst>
              <a:gs pos="0">
                <a:schemeClr val="bg1">
                  <a:lumMod val="95000"/>
                  <a:alpha val="39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00_inven2_logo_(Colour_ReleaseCandidate)_v0.9.3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57752" y="1744661"/>
            <a:ext cx="3571900" cy="643069"/>
          </a:xfrm>
          <a:prstGeom prst="rect">
            <a:avLst/>
          </a:prstGeom>
          <a:effectLst/>
        </p:spPr>
      </p:pic>
      <p:pic>
        <p:nvPicPr>
          <p:cNvPr id="12" name="Picture 11" descr="TurqStarLong_expanded.png"/>
          <p:cNvPicPr>
            <a:picLocks noChangeAspect="1"/>
          </p:cNvPicPr>
          <p:nvPr userDrawn="1"/>
        </p:nvPicPr>
        <p:blipFill>
          <a:blip r:embed="rId3" cstate="print"/>
          <a:srcRect r="73806"/>
          <a:stretch>
            <a:fillRect/>
          </a:stretch>
        </p:blipFill>
        <p:spPr>
          <a:xfrm>
            <a:off x="-1" y="601653"/>
            <a:ext cx="4714877" cy="3003004"/>
          </a:xfrm>
          <a:prstGeom prst="rect">
            <a:avLst/>
          </a:prstGeom>
        </p:spPr>
      </p:pic>
      <p:pic>
        <p:nvPicPr>
          <p:cNvPr id="13" name="Picture 12" descr="TurqStarLong_expanded.png"/>
          <p:cNvPicPr>
            <a:picLocks noChangeAspect="1"/>
          </p:cNvPicPr>
          <p:nvPr userDrawn="1"/>
        </p:nvPicPr>
        <p:blipFill>
          <a:blip r:embed="rId3" cstate="print"/>
          <a:srcRect l="47625" r="49200"/>
          <a:stretch>
            <a:fillRect/>
          </a:stretch>
        </p:blipFill>
        <p:spPr>
          <a:xfrm>
            <a:off x="8572528" y="601653"/>
            <a:ext cx="571472" cy="3003004"/>
          </a:xfrm>
          <a:prstGeom prst="rect">
            <a:avLst/>
          </a:prstGeom>
        </p:spPr>
      </p:pic>
      <p:pic>
        <p:nvPicPr>
          <p:cNvPr id="16" name="Picture 15" descr="OUS_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464711" y="5981257"/>
            <a:ext cx="2160000" cy="448139"/>
          </a:xfrm>
          <a:prstGeom prst="rect">
            <a:avLst/>
          </a:prstGeom>
        </p:spPr>
      </p:pic>
      <p:pic>
        <p:nvPicPr>
          <p:cNvPr id="17" name="Picture 16" descr="UiO_A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472" y="6160351"/>
            <a:ext cx="2160000" cy="141120"/>
          </a:xfrm>
          <a:prstGeom prst="rect">
            <a:avLst/>
          </a:prstGeom>
        </p:spPr>
      </p:pic>
      <p:pic>
        <p:nvPicPr>
          <p:cNvPr id="18" name="Picture 17" descr="helse-sor-ost.pn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341090" y="6000768"/>
            <a:ext cx="2160000" cy="44208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0034" y="4143380"/>
            <a:ext cx="4600580" cy="974737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500034" y="5219728"/>
            <a:ext cx="4600580" cy="852478"/>
          </a:xfrm>
        </p:spPr>
        <p:txBody>
          <a:bodyPr/>
          <a:lstStyle>
            <a:lvl1pPr marL="0" indent="0" algn="l">
              <a:buNone/>
              <a:defRPr lang="en-US" sz="1200" dirty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00562" y="6357958"/>
            <a:ext cx="714380" cy="357166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200" b="0" i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7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01200" y="639234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9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4931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0542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8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9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845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608275" y="64120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507425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9253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622800" y="6428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553200" y="64931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786862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125837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640080" y="641200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553200" y="6475617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6808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752400" y="64499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500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5876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22961" y="641996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467667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53677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e 10" descr="bottomline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8769"/>
            <a:ext cx="9144000" cy="879231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8" name="Plassholder for dato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557C13-7D60-440E-9C8D-B088A592B38C}" type="datetime1">
              <a:rPr lang="en-US" smtClean="0"/>
              <a:pPr/>
              <a:t>9/14/2020</a:t>
            </a:fld>
            <a:endParaRPr lang="en-US" dirty="0"/>
          </a:p>
        </p:txBody>
      </p:sp>
      <p:sp>
        <p:nvSpPr>
          <p:cNvPr id="9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Testpresentasjon: designforslag |</a:t>
            </a:r>
            <a:endParaRPr lang="en-US" dirty="0"/>
          </a:p>
        </p:txBody>
      </p:sp>
      <p:sp>
        <p:nvSpPr>
          <p:cNvPr id="10" name="Plassholder for lysbildenumm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69C45A-AF04-40A3-8A41-CDE9F05E28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00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60" r:id="rId13"/>
    <p:sldLayoutId id="2147483667" r:id="rId1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rgbClr val="14A6D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74747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74747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47474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rgbClr val="47474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47474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205842" y="507659"/>
            <a:ext cx="156293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nb-NO" dirty="0" smtClean="0"/>
              <a:t>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Sponsor</a:t>
            </a:r>
          </a:p>
          <a:p>
            <a:pPr>
              <a:lnSpc>
                <a:spcPts val="1500"/>
              </a:lnSpc>
            </a:pPr>
            <a:r>
              <a:rPr lang="nb-NO" sz="1200" dirty="0">
                <a:latin typeface="Calibri" pitchFamily="34" charset="0"/>
                <a:cs typeface="Calibri" pitchFamily="34" charset="0"/>
              </a:rPr>
              <a:t> </a:t>
            </a:r>
            <a:r>
              <a:rPr lang="nb-NO" sz="1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Sykehus/PI</a:t>
            </a:r>
          </a:p>
          <a:p>
            <a:pPr>
              <a:lnSpc>
                <a:spcPts val="1500"/>
              </a:lnSpc>
            </a:pPr>
            <a:r>
              <a:rPr lang="nb-NO" sz="1200" dirty="0">
                <a:latin typeface="Calibri" pitchFamily="34" charset="0"/>
                <a:cs typeface="Calibri" pitchFamily="34" charset="0"/>
              </a:rPr>
              <a:t> </a:t>
            </a:r>
            <a:r>
              <a:rPr lang="nb-NO" sz="1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Inven2</a:t>
            </a:r>
            <a:endParaRPr lang="nb-NO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431" y="771447"/>
            <a:ext cx="216024" cy="10336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2" name="Right Arrow 41"/>
          <p:cNvSpPr/>
          <p:nvPr/>
        </p:nvSpPr>
        <p:spPr>
          <a:xfrm>
            <a:off x="86705" y="1406353"/>
            <a:ext cx="1976366" cy="397515"/>
          </a:xfrm>
          <a:prstGeom prst="rightArrow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Endelig protokoll</a:t>
            </a:r>
            <a:endParaRPr lang="nb-NO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5170670" y="2620977"/>
            <a:ext cx="1332000" cy="50400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b-NO" sz="1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Budsjettutarbeidelse</a:t>
            </a:r>
            <a:endParaRPr lang="nb-NO" sz="1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ight Arrow 57"/>
          <p:cNvSpPr/>
          <p:nvPr/>
        </p:nvSpPr>
        <p:spPr>
          <a:xfrm>
            <a:off x="4017379" y="3121519"/>
            <a:ext cx="2485291" cy="648000"/>
          </a:xfrm>
          <a:prstGeom prst="rightArrow">
            <a:avLst/>
          </a:prstGeom>
          <a:solidFill>
            <a:srgbClr val="00B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Kontrakt; rettighetssikring og compliance</a:t>
            </a:r>
            <a:endParaRPr lang="nb-NO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6502670" y="2815492"/>
            <a:ext cx="1165674" cy="648000"/>
          </a:xfrm>
          <a:prstGeom prst="rightArrow">
            <a:avLst/>
          </a:prstGeom>
          <a:solidFill>
            <a:srgbClr val="00B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Kontrakts-</a:t>
            </a:r>
            <a:b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forhandling</a:t>
            </a:r>
            <a:endParaRPr lang="nb-NO" sz="1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4359379" y="2872977"/>
            <a:ext cx="776533" cy="0"/>
          </a:xfrm>
          <a:prstGeom prst="straightConnector1">
            <a:avLst/>
          </a:prstGeom>
          <a:ln w="28575">
            <a:solidFill>
              <a:srgbClr val="2359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407019" y="2620978"/>
            <a:ext cx="691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 smtClean="0">
                <a:solidFill>
                  <a:srgbClr val="235961"/>
                </a:solidFill>
              </a:rPr>
              <a:t>7 dager</a:t>
            </a:r>
            <a:endParaRPr lang="nb-NO" sz="1000" b="1" dirty="0">
              <a:solidFill>
                <a:srgbClr val="23596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4017379" y="3836838"/>
            <a:ext cx="2427591" cy="0"/>
          </a:xfrm>
          <a:prstGeom prst="straightConnector1">
            <a:avLst/>
          </a:prstGeom>
          <a:ln w="28575">
            <a:solidFill>
              <a:srgbClr val="23596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407019" y="3590617"/>
            <a:ext cx="691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b="1" dirty="0" smtClean="0">
                <a:solidFill>
                  <a:srgbClr val="235961"/>
                </a:solidFill>
              </a:rPr>
              <a:t>14 dager</a:t>
            </a:r>
            <a:endParaRPr lang="nb-NO" sz="1000" b="1" dirty="0">
              <a:solidFill>
                <a:srgbClr val="23596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2920" y="231031"/>
            <a:ext cx="391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latin typeface="+mj-lt"/>
              </a:rPr>
              <a:t>Oppstartsfasen</a:t>
            </a:r>
            <a:endParaRPr lang="nb-NO" sz="2400" dirty="0">
              <a:latin typeface="+mj-lt"/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0" y="4035900"/>
          <a:ext cx="9144000" cy="40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79" name="Straight Connector 78"/>
          <p:cNvCxnSpPr/>
          <p:nvPr/>
        </p:nvCxnSpPr>
        <p:spPr>
          <a:xfrm>
            <a:off x="98979" y="4420829"/>
            <a:ext cx="0" cy="1960499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3612059" y="4443586"/>
            <a:ext cx="0" cy="1937742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23528" y="589330"/>
            <a:ext cx="216024" cy="103366"/>
          </a:xfrm>
          <a:prstGeom prst="rect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0" name="Rectangle 89"/>
          <p:cNvSpPr/>
          <p:nvPr/>
        </p:nvSpPr>
        <p:spPr>
          <a:xfrm>
            <a:off x="323528" y="972881"/>
            <a:ext cx="216024" cy="103366"/>
          </a:xfrm>
          <a:prstGeom prst="rect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5" name="TextBox 94"/>
          <p:cNvSpPr txBox="1"/>
          <p:nvPr/>
        </p:nvSpPr>
        <p:spPr>
          <a:xfrm>
            <a:off x="2124746" y="5103992"/>
            <a:ext cx="1488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u="sng" dirty="0" smtClean="0"/>
              <a:t>Melde ny studie: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Elektronisk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Endelig Protokoll</a:t>
            </a:r>
            <a:endParaRPr 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4339918" y="5011657"/>
            <a:ext cx="2344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u="sng" dirty="0" smtClean="0"/>
              <a:t>Avtale og budsjett</a:t>
            </a:r>
            <a:r>
              <a:rPr lang="nb-NO" sz="1200" b="1" dirty="0" smtClean="0"/>
              <a:t>: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Avtalemaler og retningslinjer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/>
              <a:t>Standardiserte priser </a:t>
            </a:r>
            <a:r>
              <a:rPr lang="nb-NO" sz="1200" dirty="0" smtClean="0"/>
              <a:t>på nett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Inven2’s budsjetteringsverktøy</a:t>
            </a:r>
            <a:endParaRPr lang="nb-NO" sz="1200" dirty="0"/>
          </a:p>
        </p:txBody>
      </p:sp>
      <p:sp>
        <p:nvSpPr>
          <p:cNvPr id="35" name="Rectangle 34"/>
          <p:cNvSpPr/>
          <p:nvPr/>
        </p:nvSpPr>
        <p:spPr>
          <a:xfrm>
            <a:off x="182844" y="4453449"/>
            <a:ext cx="3359311" cy="166726"/>
          </a:xfrm>
          <a:prstGeom prst="rect">
            <a:avLst/>
          </a:prstGeom>
          <a:solidFill>
            <a:srgbClr val="AADAE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tx1"/>
                </a:solidFill>
              </a:rPr>
              <a:t>2 uker – 6 mnd.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668141" y="4453449"/>
            <a:ext cx="4067023" cy="166726"/>
          </a:xfrm>
          <a:prstGeom prst="rect">
            <a:avLst/>
          </a:prstGeom>
          <a:solidFill>
            <a:srgbClr val="AADAE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tx1"/>
                </a:solidFill>
              </a:rPr>
              <a:t>2 uker – 4 mnd.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812360" y="4453449"/>
            <a:ext cx="1104656" cy="166726"/>
          </a:xfrm>
          <a:prstGeom prst="rect">
            <a:avLst/>
          </a:prstGeom>
          <a:solidFill>
            <a:srgbClr val="AADAE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tx1"/>
                </a:solidFill>
              </a:rPr>
              <a:t>1-30 dager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6" name="Donut 85"/>
          <p:cNvSpPr>
            <a:spLocks noChangeAspect="1"/>
          </p:cNvSpPr>
          <p:nvPr/>
        </p:nvSpPr>
        <p:spPr>
          <a:xfrm>
            <a:off x="3320827" y="4113104"/>
            <a:ext cx="215976" cy="216000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395273" y="5103728"/>
            <a:ext cx="1521743" cy="64633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nb-NO" sz="1200" b="1" u="sng" dirty="0"/>
              <a:t>Signering av </a:t>
            </a:r>
            <a:r>
              <a:rPr lang="nb-NO" sz="1200" b="1" u="sng" dirty="0" smtClean="0"/>
              <a:t>avtale</a:t>
            </a:r>
            <a:r>
              <a:rPr lang="nb-NO" sz="1200" dirty="0" smtClean="0"/>
              <a:t>: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err="1" smtClean="0"/>
              <a:t>Scannede</a:t>
            </a:r>
            <a:r>
              <a:rPr lang="nb-NO" sz="1200" dirty="0" smtClean="0"/>
              <a:t> signaturer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Adobe </a:t>
            </a:r>
            <a:r>
              <a:rPr lang="nb-NO" sz="1200" dirty="0" err="1" smtClean="0"/>
              <a:t>Sign</a:t>
            </a:r>
            <a:r>
              <a:rPr lang="nb-NO" sz="1200" dirty="0" smtClean="0"/>
              <a:t>™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39869" y="5034744"/>
            <a:ext cx="1244934" cy="784830"/>
          </a:xfrm>
          <a:prstGeom prst="rect">
            <a:avLst/>
          </a:prstGeom>
          <a:noFill/>
        </p:spPr>
        <p:txBody>
          <a:bodyPr wrap="square" lIns="36000" tIns="0" rIns="36000" rtlCol="0">
            <a:spAutoFit/>
          </a:bodyPr>
          <a:lstStyle/>
          <a:p>
            <a:r>
              <a:rPr lang="nb-NO" sz="1200" b="1" dirty="0" smtClean="0">
                <a:solidFill>
                  <a:srgbClr val="235961"/>
                </a:solidFill>
              </a:rPr>
              <a:t>Dokumenter og verktøy:</a:t>
            </a:r>
          </a:p>
          <a:p>
            <a:r>
              <a:rPr lang="nb-NO" sz="1200" dirty="0" smtClean="0">
                <a:solidFill>
                  <a:schemeClr val="accent5">
                    <a:lumMod val="75000"/>
                  </a:schemeClr>
                </a:solidFill>
                <a:hlinkClick r:id=""/>
              </a:rPr>
              <a:t>www.inven2.com/</a:t>
            </a:r>
          </a:p>
          <a:p>
            <a:r>
              <a:rPr lang="nb-NO" sz="1200" dirty="0" smtClean="0">
                <a:solidFill>
                  <a:schemeClr val="accent5">
                    <a:lumMod val="75000"/>
                  </a:schemeClr>
                </a:solidFill>
                <a:hlinkClick r:id=""/>
              </a:rPr>
              <a:t>kliniskstudie</a:t>
            </a:r>
            <a:endParaRPr lang="nb-NO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9" name="Donut 68"/>
          <p:cNvSpPr>
            <a:spLocks noChangeAspect="1"/>
          </p:cNvSpPr>
          <p:nvPr/>
        </p:nvSpPr>
        <p:spPr>
          <a:xfrm>
            <a:off x="8015976" y="4113104"/>
            <a:ext cx="215976" cy="216000"/>
          </a:xfrm>
          <a:prstGeom prst="don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3040195" y="1778821"/>
            <a:ext cx="777240" cy="777240"/>
          </a:xfrm>
          <a:prstGeom prst="ellipse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 smtClean="0">
                <a:latin typeface="Calibri" panose="020F0502020204030204" pitchFamily="34" charset="0"/>
              </a:rPr>
              <a:t>Melde studie til Inven2</a:t>
            </a:r>
            <a:endParaRPr lang="en-US" sz="1000" b="1" dirty="0">
              <a:latin typeface="Calibri" panose="020F0502020204030204" pitchFamily="34" charset="0"/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53055" y="1778821"/>
            <a:ext cx="1044000" cy="684701"/>
          </a:xfrm>
          <a:prstGeom prst="round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lvl="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Feasibility </a:t>
            </a:r>
          </a:p>
          <a:p>
            <a:pPr marL="171450" lvl="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Site selection</a:t>
            </a:r>
          </a:p>
          <a:p>
            <a:pPr marL="171450" lvl="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Godkjenning</a:t>
            </a:r>
            <a:endParaRPr lang="nb-NO" sz="1000" b="1" kern="0" dirty="0">
              <a:solidFill>
                <a:schemeClr val="bg1"/>
              </a:solidFill>
              <a:latin typeface="Calibri" panose="020F0502020204030204" pitchFamily="34" charset="0"/>
              <a:ea typeface="SimSun"/>
              <a:cs typeface="Times New Roman"/>
            </a:endParaRPr>
          </a:p>
        </p:txBody>
      </p:sp>
      <p:sp>
        <p:nvSpPr>
          <p:cNvPr id="88" name="Down Arrow 87"/>
          <p:cNvSpPr/>
          <p:nvPr/>
        </p:nvSpPr>
        <p:spPr>
          <a:xfrm>
            <a:off x="521055" y="2463521"/>
            <a:ext cx="108000" cy="1555087"/>
          </a:xfrm>
          <a:prstGeom prst="downArrow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Rounded Rectangle 90"/>
          <p:cNvSpPr/>
          <p:nvPr/>
        </p:nvSpPr>
        <p:spPr>
          <a:xfrm>
            <a:off x="736851" y="2580910"/>
            <a:ext cx="1553208" cy="660521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171450" lvl="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 smtClean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Avklaring, service </a:t>
            </a: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avd.</a:t>
            </a: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 smtClean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Godkj. avd. leder</a:t>
            </a:r>
            <a:endParaRPr lang="nb-NO" sz="1000" b="1" kern="0" dirty="0">
              <a:solidFill>
                <a:sysClr val="windowText" lastClr="000000"/>
              </a:solidFill>
              <a:latin typeface="Calibri" panose="020F0502020204030204" pitchFamily="34" charset="0"/>
              <a:ea typeface="SimSun"/>
              <a:cs typeface="Times New Roman"/>
            </a:endParaRPr>
          </a:p>
          <a:p>
            <a:pPr marL="171450" indent="-171450">
              <a:buFont typeface="Wingdings" panose="05000000000000000000" pitchFamily="2" charset="2"/>
              <a:buChar char="ü"/>
              <a:defRPr/>
            </a:pP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Interne </a:t>
            </a:r>
            <a:r>
              <a:rPr lang="nb-NO" sz="1000" b="1" kern="0" dirty="0" smtClean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avklaringer</a:t>
            </a: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97" name="Down Arrow 96"/>
          <p:cNvSpPr/>
          <p:nvPr/>
        </p:nvSpPr>
        <p:spPr>
          <a:xfrm>
            <a:off x="1444263" y="3261019"/>
            <a:ext cx="108000" cy="761598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Down Arrow 97"/>
          <p:cNvSpPr/>
          <p:nvPr/>
        </p:nvSpPr>
        <p:spPr>
          <a:xfrm>
            <a:off x="2335647" y="2360005"/>
            <a:ext cx="108000" cy="1656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ounded Rectangle 91"/>
          <p:cNvSpPr/>
          <p:nvPr/>
        </p:nvSpPr>
        <p:spPr>
          <a:xfrm>
            <a:off x="2063071" y="1985852"/>
            <a:ext cx="653151" cy="47766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REK søknad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2541335" y="2600498"/>
            <a:ext cx="651600" cy="478800"/>
          </a:xfrm>
          <a:prstGeom prst="round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numCol="1" spcCol="0" rtlCol="0" anchor="ctr"/>
          <a:lstStyle/>
          <a:p>
            <a:pPr algn="ctr"/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SLV søknad</a:t>
            </a:r>
            <a:endParaRPr lang="en-US" sz="1000" b="1" kern="0" dirty="0">
              <a:solidFill>
                <a:schemeClr val="bg1"/>
              </a:solidFill>
              <a:latin typeface="Calibri" panose="020F0502020204030204" pitchFamily="34" charset="0"/>
              <a:ea typeface="SimSun"/>
              <a:cs typeface="Times New Roman"/>
            </a:endParaRPr>
          </a:p>
        </p:txBody>
      </p:sp>
      <p:sp>
        <p:nvSpPr>
          <p:cNvPr id="99" name="Down Arrow 98"/>
          <p:cNvSpPr/>
          <p:nvPr/>
        </p:nvSpPr>
        <p:spPr>
          <a:xfrm>
            <a:off x="2813893" y="3018019"/>
            <a:ext cx="108000" cy="1008000"/>
          </a:xfrm>
          <a:prstGeom prst="downArrow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Down Arrow 99"/>
          <p:cNvSpPr/>
          <p:nvPr/>
        </p:nvSpPr>
        <p:spPr>
          <a:xfrm>
            <a:off x="3374815" y="2496019"/>
            <a:ext cx="108000" cy="1530000"/>
          </a:xfrm>
          <a:prstGeom prst="downArrow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ounded Rectangle 101"/>
          <p:cNvSpPr/>
          <p:nvPr/>
        </p:nvSpPr>
        <p:spPr>
          <a:xfrm>
            <a:off x="3567379" y="2620978"/>
            <a:ext cx="792000" cy="478800"/>
          </a:xfrm>
          <a:prstGeom prst="roundRect">
            <a:avLst/>
          </a:prstGeom>
          <a:solidFill>
            <a:srgbClr val="00B6DE"/>
          </a:solidFill>
          <a:ln w="6350">
            <a:noFill/>
          </a:ln>
          <a:effectLst/>
        </p:spPr>
        <p:txBody>
          <a:bodyPr rot="0" spcFirstLastPara="0" vert="horz" wrap="square" lIns="36000" tIns="3600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b-NO" sz="1000" b="1" kern="0" dirty="0">
                <a:solidFill>
                  <a:schemeClr val="bg1"/>
                </a:solidFill>
                <a:latin typeface="Calibri"/>
                <a:ea typeface="SimSun"/>
                <a:cs typeface="Times New Roman"/>
              </a:rPr>
              <a:t>Tilpasse budsjettmal</a:t>
            </a:r>
          </a:p>
        </p:txBody>
      </p:sp>
      <p:sp>
        <p:nvSpPr>
          <p:cNvPr id="104" name="Down Arrow 103"/>
          <p:cNvSpPr/>
          <p:nvPr/>
        </p:nvSpPr>
        <p:spPr>
          <a:xfrm>
            <a:off x="3909379" y="3086617"/>
            <a:ext cx="108000" cy="936000"/>
          </a:xfrm>
          <a:prstGeom prst="downArrow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Up-Down Arrow 106"/>
          <p:cNvSpPr/>
          <p:nvPr/>
        </p:nvSpPr>
        <p:spPr>
          <a:xfrm>
            <a:off x="5706132" y="2401097"/>
            <a:ext cx="108000" cy="324000"/>
          </a:xfrm>
          <a:prstGeom prst="up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ounded Rectangle 107"/>
          <p:cNvSpPr/>
          <p:nvPr/>
        </p:nvSpPr>
        <p:spPr>
          <a:xfrm>
            <a:off x="5328465" y="1760251"/>
            <a:ext cx="863334" cy="59975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Aksept/pris</a:t>
            </a:r>
            <a:b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</a:b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Service-avdelinger</a:t>
            </a:r>
            <a:endParaRPr lang="en-US" sz="1000" b="1" kern="0" dirty="0">
              <a:solidFill>
                <a:sysClr val="windowText" lastClr="000000"/>
              </a:solidFill>
              <a:latin typeface="Calibri" panose="020F0502020204030204" pitchFamily="34" charset="0"/>
              <a:ea typeface="SimSun"/>
              <a:cs typeface="Times New Roman"/>
            </a:endParaRPr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735164" y="2738881"/>
            <a:ext cx="777600" cy="777600"/>
          </a:xfrm>
          <a:prstGeom prst="ellipse">
            <a:avLst/>
          </a:prstGeom>
          <a:solidFill>
            <a:srgbClr val="00B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Kontrakt</a:t>
            </a: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/>
            </a:r>
            <a:b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</a:b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signering</a:t>
            </a:r>
          </a:p>
        </p:txBody>
      </p:sp>
      <p:sp>
        <p:nvSpPr>
          <p:cNvPr id="111" name="Down Arrow 110"/>
          <p:cNvSpPr/>
          <p:nvPr/>
        </p:nvSpPr>
        <p:spPr>
          <a:xfrm>
            <a:off x="8069964" y="3512005"/>
            <a:ext cx="108000" cy="504000"/>
          </a:xfrm>
          <a:prstGeom prst="downArrow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ounded Rectangle 109"/>
          <p:cNvSpPr/>
          <p:nvPr/>
        </p:nvSpPr>
        <p:spPr>
          <a:xfrm>
            <a:off x="8231952" y="1778821"/>
            <a:ext cx="792000" cy="478800"/>
          </a:xfrm>
          <a:prstGeom prst="round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0" rIns="36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Ekstern </a:t>
            </a: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/>
            </a:r>
            <a:b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</a:br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godkjenning</a:t>
            </a:r>
            <a:endParaRPr lang="nb-NO" sz="1000" b="1" kern="0" dirty="0">
              <a:solidFill>
                <a:schemeClr val="bg1"/>
              </a:solidFill>
              <a:latin typeface="Calibri" panose="020F0502020204030204" pitchFamily="34" charset="0"/>
              <a:ea typeface="SimSun"/>
              <a:cs typeface="Times New Roman"/>
            </a:endParaRPr>
          </a:p>
        </p:txBody>
      </p:sp>
      <p:sp>
        <p:nvSpPr>
          <p:cNvPr id="113" name="Down Arrow 112"/>
          <p:cNvSpPr/>
          <p:nvPr/>
        </p:nvSpPr>
        <p:spPr>
          <a:xfrm>
            <a:off x="8573952" y="2257621"/>
            <a:ext cx="108000" cy="1764000"/>
          </a:xfrm>
          <a:prstGeom prst="downArrow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Right Arrow 111"/>
          <p:cNvSpPr/>
          <p:nvPr/>
        </p:nvSpPr>
        <p:spPr>
          <a:xfrm>
            <a:off x="1552263" y="5266759"/>
            <a:ext cx="481449" cy="320799"/>
          </a:xfrm>
          <a:prstGeom prst="rightArrow">
            <a:avLst/>
          </a:prstGeom>
          <a:solidFill>
            <a:srgbClr val="AADAE0"/>
          </a:solidFill>
          <a:ln>
            <a:solidFill>
              <a:srgbClr val="AAD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ight Arrow 114"/>
          <p:cNvSpPr/>
          <p:nvPr/>
        </p:nvSpPr>
        <p:spPr>
          <a:xfrm>
            <a:off x="3776653" y="5266757"/>
            <a:ext cx="481449" cy="320799"/>
          </a:xfrm>
          <a:prstGeom prst="rightArrow">
            <a:avLst/>
          </a:prstGeom>
          <a:solidFill>
            <a:srgbClr val="AADAE0"/>
          </a:solidFill>
          <a:ln>
            <a:solidFill>
              <a:srgbClr val="AAD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Right Arrow 115"/>
          <p:cNvSpPr/>
          <p:nvPr/>
        </p:nvSpPr>
        <p:spPr>
          <a:xfrm>
            <a:off x="6683936" y="5266495"/>
            <a:ext cx="481449" cy="320799"/>
          </a:xfrm>
          <a:prstGeom prst="rightArrow">
            <a:avLst/>
          </a:prstGeom>
          <a:solidFill>
            <a:srgbClr val="AADAE0"/>
          </a:solidFill>
          <a:ln>
            <a:solidFill>
              <a:srgbClr val="AAD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23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63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ight Arrow 26"/>
          <p:cNvSpPr/>
          <p:nvPr/>
        </p:nvSpPr>
        <p:spPr>
          <a:xfrm>
            <a:off x="2275300" y="1886123"/>
            <a:ext cx="3376819" cy="50495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Halvårlig aktivitetsrapportering til Inven2</a:t>
            </a:r>
            <a:endParaRPr lang="nb-NO" sz="1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2275300" y="2439019"/>
            <a:ext cx="3376819" cy="1052883"/>
          </a:xfrm>
          <a:prstGeom prst="rightArrow">
            <a:avLst/>
          </a:prstGeom>
          <a:solidFill>
            <a:srgbClr val="00B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8000" rtlCol="0" anchor="ctr"/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Halvårlig fakturering sponsor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Porteføljerapporter</a:t>
            </a:r>
            <a:endParaRPr lang="nb-NO" sz="1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Overføring av </a:t>
            </a:r>
            <a:r>
              <a:rPr lang="nb-NO" sz="1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midler til sykehus/miljø</a:t>
            </a:r>
            <a:endParaRPr lang="nb-NO" sz="1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92920" y="231031"/>
            <a:ext cx="3915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dirty="0" smtClean="0">
                <a:latin typeface="+mj-lt"/>
              </a:rPr>
              <a:t>Økonomioppfølging</a:t>
            </a:r>
            <a:endParaRPr lang="nb-NO" sz="2400" dirty="0">
              <a:latin typeface="+mj-lt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28806" y="3552999"/>
          <a:ext cx="9072371" cy="309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05842" y="507659"/>
            <a:ext cx="156293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nb-NO" dirty="0" smtClean="0"/>
              <a:t>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Sponsor</a:t>
            </a:r>
          </a:p>
          <a:p>
            <a:pPr>
              <a:lnSpc>
                <a:spcPts val="1500"/>
              </a:lnSpc>
            </a:pPr>
            <a:r>
              <a:rPr lang="nb-NO" sz="1200" dirty="0">
                <a:latin typeface="Calibri" pitchFamily="34" charset="0"/>
                <a:cs typeface="Calibri" pitchFamily="34" charset="0"/>
              </a:rPr>
              <a:t> </a:t>
            </a:r>
            <a:r>
              <a:rPr lang="nb-NO" sz="1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Sykehus/PI</a:t>
            </a:r>
          </a:p>
          <a:p>
            <a:pPr>
              <a:lnSpc>
                <a:spcPts val="1500"/>
              </a:lnSpc>
            </a:pPr>
            <a:r>
              <a:rPr lang="nb-NO" sz="1200" dirty="0">
                <a:latin typeface="Calibri" pitchFamily="34" charset="0"/>
                <a:cs typeface="Calibri" pitchFamily="34" charset="0"/>
              </a:rPr>
              <a:t> </a:t>
            </a:r>
            <a:r>
              <a:rPr lang="nb-NO" sz="1200" dirty="0" smtClean="0">
                <a:latin typeface="Calibri" pitchFamily="34" charset="0"/>
                <a:cs typeface="Calibri" pitchFamily="34" charset="0"/>
              </a:rPr>
              <a:t>        </a:t>
            </a:r>
            <a:r>
              <a:rPr lang="nb-NO" sz="1200" b="1" dirty="0" smtClean="0">
                <a:latin typeface="Calibri" pitchFamily="34" charset="0"/>
                <a:cs typeface="Calibri" pitchFamily="34" charset="0"/>
              </a:rPr>
              <a:t>Inven2</a:t>
            </a:r>
            <a:endParaRPr lang="nb-NO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20431" y="771447"/>
            <a:ext cx="216024" cy="10336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ectangle 32"/>
          <p:cNvSpPr/>
          <p:nvPr/>
        </p:nvSpPr>
        <p:spPr>
          <a:xfrm>
            <a:off x="323528" y="589330"/>
            <a:ext cx="216024" cy="103366"/>
          </a:xfrm>
          <a:prstGeom prst="rect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ectangle 33"/>
          <p:cNvSpPr/>
          <p:nvPr/>
        </p:nvSpPr>
        <p:spPr>
          <a:xfrm>
            <a:off x="323528" y="972881"/>
            <a:ext cx="216024" cy="103366"/>
          </a:xfrm>
          <a:prstGeom prst="rect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Rectangle 34"/>
          <p:cNvSpPr/>
          <p:nvPr/>
        </p:nvSpPr>
        <p:spPr>
          <a:xfrm>
            <a:off x="107505" y="3862810"/>
            <a:ext cx="6042313" cy="169087"/>
          </a:xfrm>
          <a:prstGeom prst="rect">
            <a:avLst/>
          </a:prstGeom>
          <a:solidFill>
            <a:srgbClr val="AADAE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solidFill>
                  <a:schemeClr val="tx1"/>
                </a:solidFill>
              </a:rPr>
              <a:t>2 mnd. – 10 år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95545" y="3866988"/>
            <a:ext cx="0" cy="223219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964488" y="3866988"/>
            <a:ext cx="0" cy="223219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228184" y="3866988"/>
            <a:ext cx="0" cy="2232198"/>
          </a:xfrm>
          <a:prstGeom prst="line">
            <a:avLst/>
          </a:prstGeom>
          <a:ln w="158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0614" y="3591556"/>
            <a:ext cx="21039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Down Arrow 35"/>
          <p:cNvSpPr/>
          <p:nvPr/>
        </p:nvSpPr>
        <p:spPr>
          <a:xfrm>
            <a:off x="530401" y="2432109"/>
            <a:ext cx="108000" cy="1080000"/>
          </a:xfrm>
          <a:prstGeom prst="downArrow">
            <a:avLst/>
          </a:prstGeom>
          <a:solidFill>
            <a:srgbClr val="737373"/>
          </a:solidFill>
          <a:ln>
            <a:solidFill>
              <a:srgbClr val="7373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Down Arrow 36"/>
          <p:cNvSpPr/>
          <p:nvPr/>
        </p:nvSpPr>
        <p:spPr>
          <a:xfrm>
            <a:off x="1641338" y="2431622"/>
            <a:ext cx="108000" cy="1080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80401" y="1844824"/>
            <a:ext cx="1008000" cy="587546"/>
          </a:xfrm>
          <a:prstGeom prst="roundRect">
            <a:avLst/>
          </a:prstGeom>
          <a:solidFill>
            <a:srgbClr val="73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Oppstartsmøte/ Initiation visit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191338" y="1844823"/>
            <a:ext cx="1008000" cy="586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Første pasient, første visitt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812653" y="1844822"/>
            <a:ext cx="1008000" cy="586800"/>
          </a:xfrm>
          <a:prstGeom prst="roundRect">
            <a:avLst/>
          </a:prstGeom>
          <a:solidFill>
            <a:srgbClr val="00B6DE"/>
          </a:solidFill>
          <a:ln w="6350">
            <a:noFill/>
          </a:ln>
          <a:effectLst/>
        </p:spPr>
        <p:txBody>
          <a:bodyPr rot="0" spcFirstLastPara="0" vert="horz" wrap="square" lIns="36000" tIns="10800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Sluttfakturering, sponsor</a:t>
            </a:r>
          </a:p>
        </p:txBody>
      </p:sp>
      <p:sp>
        <p:nvSpPr>
          <p:cNvPr id="49" name="Down Arrow 48"/>
          <p:cNvSpPr/>
          <p:nvPr/>
        </p:nvSpPr>
        <p:spPr>
          <a:xfrm>
            <a:off x="8391809" y="2431622"/>
            <a:ext cx="108000" cy="1080000"/>
          </a:xfrm>
          <a:prstGeom prst="downArrow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Down Arrow 49"/>
          <p:cNvSpPr/>
          <p:nvPr/>
        </p:nvSpPr>
        <p:spPr>
          <a:xfrm>
            <a:off x="7262653" y="2431622"/>
            <a:ext cx="108000" cy="1080000"/>
          </a:xfrm>
          <a:prstGeom prst="downArrow">
            <a:avLst/>
          </a:prstGeom>
          <a:solidFill>
            <a:srgbClr val="00B6DE"/>
          </a:solidFill>
          <a:ln>
            <a:solidFill>
              <a:srgbClr val="00B6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Down Arrow 50"/>
          <p:cNvSpPr/>
          <p:nvPr/>
        </p:nvSpPr>
        <p:spPr>
          <a:xfrm>
            <a:off x="6105582" y="2432370"/>
            <a:ext cx="108000" cy="1080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20431" y="4475255"/>
            <a:ext cx="1950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u="sng" dirty="0" smtClean="0"/>
              <a:t>Økonomioppfølgingspakke</a:t>
            </a:r>
            <a:r>
              <a:rPr lang="nb-NO" sz="1200" dirty="0" smtClean="0"/>
              <a:t>: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Tilpasset fakturagrunnlag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Økonomiveileder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/>
              <a:t>Scannet original kontrakt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/>
              <a:t>Skjema for refusjon av </a:t>
            </a:r>
            <a:r>
              <a:rPr lang="nb-NO" sz="1200" dirty="0" smtClean="0"/>
              <a:t>pasientreiser</a:t>
            </a:r>
            <a:endParaRPr lang="nb-NO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3149621" y="4475251"/>
            <a:ext cx="2189583" cy="120032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200" b="1" u="sng" dirty="0" smtClean="0"/>
              <a:t>Fakturering og utbetaling</a:t>
            </a:r>
            <a:r>
              <a:rPr lang="nb-NO" sz="1200" dirty="0" smtClean="0"/>
              <a:t>:</a:t>
            </a:r>
            <a:endParaRPr lang="nb-NO" sz="120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Oppdatert fakturagrunnlag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Refusjon av pasientreiser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Porteføljerapporter</a:t>
            </a:r>
            <a:endParaRPr lang="nb-NO" sz="120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Overføring av </a:t>
            </a:r>
            <a:r>
              <a:rPr lang="nb-NO" sz="1200" dirty="0" smtClean="0"/>
              <a:t>midler </a:t>
            </a:r>
            <a:r>
              <a:rPr lang="nb-NO" sz="1200" dirty="0" smtClean="0"/>
              <a:t>til sykehus</a:t>
            </a:r>
            <a:endParaRPr lang="nb-NO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444208" y="4475249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u="sng" dirty="0" smtClean="0"/>
              <a:t>Oppgjør og avslutning:</a:t>
            </a:r>
            <a:endParaRPr lang="nb-NO" sz="1200" b="1" u="sng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Sluttfakturering og kontroll</a:t>
            </a:r>
            <a:endParaRPr lang="nb-NO" sz="1200" dirty="0" smtClean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b-NO" sz="1200" dirty="0" smtClean="0"/>
              <a:t>Overføring av resterende beløp til sykehus</a:t>
            </a:r>
            <a:endParaRPr lang="nb-NO" sz="1200" dirty="0"/>
          </a:p>
        </p:txBody>
      </p:sp>
      <p:sp>
        <p:nvSpPr>
          <p:cNvPr id="55" name="Right Arrow 54"/>
          <p:cNvSpPr/>
          <p:nvPr/>
        </p:nvSpPr>
        <p:spPr>
          <a:xfrm>
            <a:off x="2452195" y="4822682"/>
            <a:ext cx="481449" cy="320799"/>
          </a:xfrm>
          <a:prstGeom prst="rightArrow">
            <a:avLst/>
          </a:prstGeom>
          <a:solidFill>
            <a:srgbClr val="AADAE0"/>
          </a:solidFill>
          <a:ln>
            <a:solidFill>
              <a:srgbClr val="AAD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ight Arrow 55"/>
          <p:cNvSpPr/>
          <p:nvPr/>
        </p:nvSpPr>
        <p:spPr>
          <a:xfrm>
            <a:off x="5508104" y="4822682"/>
            <a:ext cx="481449" cy="320799"/>
          </a:xfrm>
          <a:prstGeom prst="rightArrow">
            <a:avLst/>
          </a:prstGeom>
          <a:solidFill>
            <a:srgbClr val="AADAE0"/>
          </a:solidFill>
          <a:ln>
            <a:solidFill>
              <a:srgbClr val="AADA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>
            <a:spLocks noChangeAspect="1"/>
          </p:cNvSpPr>
          <p:nvPr/>
        </p:nvSpPr>
        <p:spPr>
          <a:xfrm>
            <a:off x="8057009" y="1654022"/>
            <a:ext cx="777600" cy="777600"/>
          </a:xfrm>
          <a:prstGeom prst="ellipse">
            <a:avLst/>
          </a:prstGeom>
          <a:solidFill>
            <a:srgbClr val="00B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 smtClean="0">
                <a:solidFill>
                  <a:schemeClr val="bg1"/>
                </a:solidFill>
                <a:latin typeface="Calibri" panose="020F0502020204030204" pitchFamily="34" charset="0"/>
                <a:ea typeface="SimSun"/>
                <a:cs typeface="Times New Roman"/>
              </a:rPr>
              <a:t>Slutt-oppgjør</a:t>
            </a:r>
            <a:endParaRPr lang="nb-NO" sz="1000" b="1" kern="0" dirty="0">
              <a:solidFill>
                <a:schemeClr val="bg1"/>
              </a:solidFill>
              <a:latin typeface="Calibri" panose="020F0502020204030204" pitchFamily="34" charset="0"/>
              <a:ea typeface="SimSun"/>
              <a:cs typeface="Times New Roman"/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5770782" y="1654022"/>
            <a:ext cx="777600" cy="7776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defRPr/>
            </a:pPr>
            <a:r>
              <a:rPr lang="nb-NO" sz="1000" b="1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SimSun"/>
                <a:cs typeface="Times New Roman"/>
              </a:rPr>
              <a:t>Siste pasient, siste visitt</a:t>
            </a:r>
          </a:p>
        </p:txBody>
      </p:sp>
      <p:pic>
        <p:nvPicPr>
          <p:cNvPr id="57" name="Picture 2"/>
          <p:cNvPicPr preferRelativeResize="0"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387" y="3591556"/>
            <a:ext cx="21039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2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/>
    </p:bldLst>
  </p:timing>
</p:sld>
</file>

<file path=ppt/theme/theme1.xml><?xml version="1.0" encoding="utf-8"?>
<a:theme xmlns:a="http://schemas.openxmlformats.org/drawingml/2006/main" name="Inven2-pressentation">
  <a:themeElements>
    <a:clrScheme name="inven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6C4D91"/>
      </a:accent4>
      <a:accent5>
        <a:srgbClr val="14A6D5"/>
      </a:accent5>
      <a:accent6>
        <a:srgbClr val="FEB409"/>
      </a:accent6>
      <a:hlink>
        <a:srgbClr val="44BAC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ven2_MSD 11.08.15.pptx" id="{AFC1D240-CB95-4A9C-9980-7CAE45C5F6B1}" vid="{848D2E2B-6E3E-4742-B611-819A8F7B0F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2015</Template>
  <TotalTime>51889</TotalTime>
  <Words>209</Words>
  <Application>Microsoft Office PowerPoint</Application>
  <PresentationFormat>On-screen Show (4:3)</PresentationFormat>
  <Paragraphs>72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Times New Roman</vt:lpstr>
      <vt:lpstr>Wingdings</vt:lpstr>
      <vt:lpstr>Inven2-pressentation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Adm.dir Jostein Chr. Dalland -- JOSTEIN.DALLAND@INVEN2.COM MOB. +47 996 490 38</dc:title>
  <dc:creator>Peder Torget</dc:creator>
  <cp:lastModifiedBy>Siri Kolle</cp:lastModifiedBy>
  <cp:revision>566</cp:revision>
  <cp:lastPrinted>2017-10-31T10:59:08Z</cp:lastPrinted>
  <dcterms:created xsi:type="dcterms:W3CDTF">2011-03-20T15:25:01Z</dcterms:created>
  <dcterms:modified xsi:type="dcterms:W3CDTF">2020-09-14T12:13:00Z</dcterms:modified>
</cp:coreProperties>
</file>